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6" r:id="rId4"/>
    <p:sldId id="258" r:id="rId5"/>
    <p:sldId id="261" r:id="rId6"/>
    <p:sldId id="265" r:id="rId7"/>
    <p:sldId id="273" r:id="rId8"/>
    <p:sldId id="274" r:id="rId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373"/>
    <a:srgbClr val="E68888"/>
    <a:srgbClr val="E0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2" autoAdjust="0"/>
    <p:restoredTop sz="93160" autoAdjust="0"/>
  </p:normalViewPr>
  <p:slideViewPr>
    <p:cSldViewPr>
      <p:cViewPr varScale="1">
        <p:scale>
          <a:sx n="39" d="100"/>
          <a:sy n="39" d="100"/>
        </p:scale>
        <p:origin x="72" y="10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12DA1-E8A9-4AB3-8F08-C60A26BE3775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814B6-514B-43B6-85DF-5149108D0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834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814B6-514B-43B6-85DF-5149108D0D2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206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814B6-514B-43B6-85DF-5149108D0D2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373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C57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86476" y="-2753908"/>
            <a:ext cx="20193162" cy="15130752"/>
            <a:chOff x="-1286476" y="-2753908"/>
            <a:chExt cx="20193162" cy="151307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129614" y="-2387764"/>
              <a:ext cx="2677217" cy="4499041"/>
              <a:chOff x="6129614" y="-2387764"/>
              <a:chExt cx="2677217" cy="449904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980000">
                <a:off x="6129614" y="-2387764"/>
                <a:ext cx="2677217" cy="449904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225757" y="4844661"/>
              <a:ext cx="1749135" cy="4392019"/>
              <a:chOff x="16225757" y="4844661"/>
              <a:chExt cx="1749135" cy="439201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80000">
                <a:off x="16225757" y="4844661"/>
                <a:ext cx="1749135" cy="439201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700866" y="7074509"/>
              <a:ext cx="2359550" cy="3884033"/>
              <a:chOff x="3700866" y="7074509"/>
              <a:chExt cx="2359550" cy="38840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200000">
                <a:off x="3700866" y="7074509"/>
                <a:ext cx="2359550" cy="388403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855591" y="-1668122"/>
              <a:ext cx="2358310" cy="4681508"/>
              <a:chOff x="11855591" y="-1668122"/>
              <a:chExt cx="2358310" cy="468150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220000">
                <a:off x="11855591" y="-1668122"/>
                <a:ext cx="2358310" cy="468150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00831" y="2873296"/>
              <a:ext cx="2682585" cy="1361412"/>
              <a:chOff x="1600831" y="2873296"/>
              <a:chExt cx="2682585" cy="13614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00831" y="2873296"/>
                <a:ext cx="2682585" cy="136141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178800" y="7081931"/>
              <a:ext cx="3246384" cy="4799798"/>
              <a:chOff x="11178800" y="7081931"/>
              <a:chExt cx="3246384" cy="47997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740000">
                <a:off x="11178800" y="7081931"/>
                <a:ext cx="3246384" cy="479979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555936" y="4782645"/>
              <a:ext cx="1483498" cy="1317945"/>
              <a:chOff x="13555936" y="4782645"/>
              <a:chExt cx="1483498" cy="131794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555936" y="4782645"/>
                <a:ext cx="1483498" cy="131794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773685" y="9016526"/>
              <a:ext cx="2028195" cy="1893827"/>
              <a:chOff x="6773685" y="9016526"/>
              <a:chExt cx="2028195" cy="189382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73685" y="9016526"/>
                <a:ext cx="2028195" cy="18938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713642" y="-541750"/>
              <a:ext cx="2736064" cy="3246905"/>
              <a:chOff x="-713642" y="-541750"/>
              <a:chExt cx="2736064" cy="324690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">
                <a:off x="-713642" y="-541750"/>
                <a:ext cx="2736064" cy="324690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1286476" y="5216141"/>
              <a:ext cx="4228599" cy="3143959"/>
              <a:chOff x="-1286476" y="5216141"/>
              <a:chExt cx="4228599" cy="314395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1286476" y="5216141"/>
                <a:ext cx="4228599" cy="314395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378693" y="1890263"/>
              <a:ext cx="2682585" cy="1361412"/>
              <a:chOff x="15378693" y="1890263"/>
              <a:chExt cx="2682585" cy="136141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378693" y="1890263"/>
                <a:ext cx="2682585" cy="1361412"/>
              </a:xfrm>
              <a:prstGeom prst="rect">
                <a:avLst/>
              </a:prstGeom>
            </p:spPr>
          </p:pic>
        </p:grpSp>
      </p:grpSp>
      <p:sp>
        <p:nvSpPr>
          <p:cNvPr id="45" name="Object 45"/>
          <p:cNvSpPr txBox="1"/>
          <p:nvPr/>
        </p:nvSpPr>
        <p:spPr>
          <a:xfrm>
            <a:off x="1905586" y="3384034"/>
            <a:ext cx="1447454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9600" b="1" i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Söhne"/>
              </a:rPr>
              <a:t>도시 농업 안심 가이드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391468" y="5881958"/>
            <a:ext cx="998514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스마트 병해충 진단 서비스</a:t>
            </a:r>
            <a:endParaRPr lang="en-US" sz="2000" b="1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8753098" y="2012806"/>
            <a:ext cx="2187302" cy="2187302"/>
            <a:chOff x="8753098" y="2012806"/>
            <a:chExt cx="2187302" cy="218730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140000">
              <a:off x="8753098" y="2012806"/>
              <a:ext cx="2187302" cy="21873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CF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25627" y="5538914"/>
            <a:ext cx="5371203" cy="4746800"/>
            <a:chOff x="4925627" y="5538914"/>
            <a:chExt cx="5371203" cy="4746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5627" y="5538914"/>
              <a:ext cx="5371203" cy="47468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12843" y="2765128"/>
            <a:ext cx="49684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4 Regular" pitchFamily="34" charset="0"/>
              </a:rPr>
              <a:t># 01</a:t>
            </a:r>
          </a:p>
          <a:p>
            <a:r>
              <a:rPr lang="ko-KR" altLang="en-US" sz="40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타당성 </a:t>
            </a:r>
            <a:r>
              <a:rPr lang="en-US" altLang="ko-KR" sz="40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 - </a:t>
            </a:r>
            <a:r>
              <a:rPr lang="ko-KR" altLang="en-US" sz="40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리서치 조사</a:t>
            </a:r>
            <a:endParaRPr 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12843" y="6049156"/>
            <a:ext cx="49684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4 Regular" pitchFamily="34" charset="0"/>
              </a:rPr>
              <a:t># 03</a:t>
            </a:r>
          </a:p>
          <a:p>
            <a:r>
              <a:rPr lang="ko-KR" altLang="en-US" sz="40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요구사항 정의서</a:t>
            </a:r>
            <a:endParaRPr 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12843" y="4338585"/>
            <a:ext cx="39624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4 Regular" pitchFamily="34" charset="0"/>
              </a:rPr>
              <a:t># 02</a:t>
            </a:r>
          </a:p>
          <a:p>
            <a:r>
              <a:rPr lang="ko-KR" altLang="en-US" sz="40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프로젝트 계획서</a:t>
            </a:r>
            <a:endParaRPr 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12843" y="7662327"/>
            <a:ext cx="4968400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4 Regular" pitchFamily="34" charset="0"/>
              </a:rPr>
              <a:t># 04</a:t>
            </a:r>
          </a:p>
          <a:p>
            <a:r>
              <a:rPr 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WBS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11599433" y="-1931138"/>
            <a:ext cx="5371203" cy="4746800"/>
            <a:chOff x="11599433" y="-1931138"/>
            <a:chExt cx="5371203" cy="4746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99433" y="-1931138"/>
              <a:ext cx="5371203" cy="4746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133333"/>
            <a:ext cx="7206197" cy="10514286"/>
            <a:chOff x="0" y="-133333"/>
            <a:chExt cx="7206197" cy="105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33333"/>
              <a:ext cx="7206197" cy="105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361883" y="1579424"/>
            <a:ext cx="8295076" cy="1866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000" dirty="0">
                <a:solidFill>
                  <a:srgbClr val="2C573C"/>
                </a:solidFill>
                <a:latin typeface="S-Core Dream 9 Black" pitchFamily="34" charset="0"/>
                <a:cs typeface="S-Core Dream 9 Black" pitchFamily="34" charset="0"/>
              </a:rPr>
              <a:t>CONTENTS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4641640" y="722204"/>
            <a:ext cx="90024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02AF8F11-2F04-ECA2-E55D-F739A3530174}"/>
              </a:ext>
            </a:extLst>
          </p:cNvPr>
          <p:cNvSpPr txBox="1"/>
          <p:nvPr/>
        </p:nvSpPr>
        <p:spPr>
          <a:xfrm>
            <a:off x="7334520" y="462598"/>
            <a:ext cx="349627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100">
                <a:solidFill>
                  <a:srgbClr val="2C573C"/>
                </a:solidFill>
                <a:latin typeface="S-Core Dream 4 Regular" pitchFamily="34" charset="0"/>
                <a:cs typeface="S-Core Dream 4 Regular" pitchFamily="34" charset="0"/>
              </a:rPr>
              <a:t>시장 조사</a:t>
            </a:r>
            <a:endParaRPr lang="en-US" sz="6000" kern="0" spc="-100" dirty="0">
              <a:solidFill>
                <a:srgbClr val="2C573C"/>
              </a:solidFill>
              <a:latin typeface="S-Core Dream 4 Regular" pitchFamily="34" charset="0"/>
              <a:cs typeface="S-Core Dream 4 Regular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A69538-5E34-CBB7-6EAD-3A3426B93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717" y="2584512"/>
            <a:ext cx="4122725" cy="54058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6D3A13-5315-FE2F-9F59-CDD2A2B56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2969210"/>
            <a:ext cx="5807194" cy="4348579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8E734B16-14EE-766A-0540-0B59277EF350}"/>
              </a:ext>
            </a:extLst>
          </p:cNvPr>
          <p:cNvSpPr txBox="1"/>
          <p:nvPr/>
        </p:nvSpPr>
        <p:spPr>
          <a:xfrm>
            <a:off x="9948375" y="7921946"/>
            <a:ext cx="739140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31</a:t>
            </a:r>
            <a:r>
              <a:rPr lang="ko-KR" altLang="en-US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개 주요 농작물 </a:t>
            </a:r>
            <a:r>
              <a:rPr lang="en-US" altLang="ko-KR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344 </a:t>
            </a:r>
            <a:r>
              <a:rPr lang="ko-KR" altLang="en-US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병해충 대상</a:t>
            </a:r>
            <a:r>
              <a:rPr lang="en-US" altLang="ko-KR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, 2024</a:t>
            </a:r>
            <a:r>
              <a:rPr lang="ko-KR" altLang="en-US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년 대국민 서비스</a:t>
            </a:r>
            <a:endParaRPr lang="ko-KR" altLang="en-US" sz="1600" b="1" kern="0" spc="-100" dirty="0">
              <a:solidFill>
                <a:srgbClr val="30303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-Core Dream 6 Bold" pitchFamily="34" charset="0"/>
            </a:endParaRP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CE4E9E90-AC92-8DA9-0BF8-34AD838FA3AF}"/>
              </a:ext>
            </a:extLst>
          </p:cNvPr>
          <p:cNvSpPr txBox="1"/>
          <p:nvPr/>
        </p:nvSpPr>
        <p:spPr>
          <a:xfrm>
            <a:off x="587663" y="600406"/>
            <a:ext cx="4968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4 Regular" pitchFamily="34" charset="0"/>
              </a:rPr>
              <a:t># 01</a:t>
            </a:r>
          </a:p>
          <a:p>
            <a:r>
              <a:rPr lang="ko-KR" altLang="en-US" sz="16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타당성 </a:t>
            </a:r>
            <a:r>
              <a:rPr lang="en-US" altLang="ko-KR" sz="16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 - </a:t>
            </a:r>
            <a:r>
              <a:rPr lang="ko-KR" altLang="en-US" sz="16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리서치 조사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Object 5">
            <a:extLst>
              <a:ext uri="{FF2B5EF4-FFF2-40B4-BE49-F238E27FC236}">
                <a16:creationId xmlns:a16="http://schemas.microsoft.com/office/drawing/2014/main" id="{B595CB5F-9E53-0BEF-C9D1-CB662243E745}"/>
              </a:ext>
            </a:extLst>
          </p:cNvPr>
          <p:cNvSpPr txBox="1"/>
          <p:nvPr/>
        </p:nvSpPr>
        <p:spPr>
          <a:xfrm>
            <a:off x="808379" y="7990331"/>
            <a:ext cx="739140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전 세계 </a:t>
            </a:r>
            <a:r>
              <a:rPr lang="en-US" altLang="ko-KR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100</a:t>
            </a:r>
            <a:r>
              <a:rPr lang="ko-KR" altLang="en-US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개국에서 출시</a:t>
            </a:r>
            <a:endParaRPr lang="en-US" altLang="ko-KR" sz="3200" b="1" kern="0" spc="-100" dirty="0">
              <a:solidFill>
                <a:srgbClr val="30303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-Core Dream 6 Bold" pitchFamily="34" charset="0"/>
            </a:endParaRPr>
          </a:p>
          <a:p>
            <a:pPr algn="ctr"/>
            <a:r>
              <a:rPr lang="ko-KR" altLang="en-US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국내 출시는 아직</a:t>
            </a:r>
            <a:r>
              <a:rPr lang="en-US" altLang="ko-KR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…</a:t>
            </a:r>
          </a:p>
          <a:p>
            <a:pPr algn="ctr"/>
            <a:endParaRPr lang="ko-KR" altLang="en-US" sz="3200" b="1" kern="0" spc="-100" dirty="0">
              <a:solidFill>
                <a:srgbClr val="30303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-Core Dream 6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791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13200" y="2400943"/>
            <a:ext cx="496840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100" dirty="0">
                <a:solidFill>
                  <a:srgbClr val="2C573C"/>
                </a:solidFill>
                <a:latin typeface="S-Core Dream 4 Regular" pitchFamily="34" charset="0"/>
                <a:cs typeface="S-Core Dream 4 Regular" pitchFamily="34" charset="0"/>
              </a:rPr>
              <a:t>도시농업</a:t>
            </a:r>
            <a:endParaRPr lang="en-US" altLang="ko-KR" sz="6000" kern="0" spc="-100" dirty="0">
              <a:solidFill>
                <a:srgbClr val="2C573C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r>
              <a:rPr lang="en-US" altLang="ko-KR" sz="6000" kern="0" spc="-100" dirty="0">
                <a:solidFill>
                  <a:srgbClr val="2C573C"/>
                </a:solidFill>
                <a:latin typeface="S-Core Dream 4 Regular" pitchFamily="34" charset="0"/>
              </a:rPr>
              <a:t>200</a:t>
            </a:r>
            <a:r>
              <a:rPr lang="ko-KR" altLang="en-US" sz="6000" kern="0" spc="-100" dirty="0">
                <a:solidFill>
                  <a:srgbClr val="2C573C"/>
                </a:solidFill>
                <a:latin typeface="S-Core Dream 4 Regular" pitchFamily="34" charset="0"/>
              </a:rPr>
              <a:t>만명 육박</a:t>
            </a:r>
            <a:endParaRPr lang="en-US" sz="6000" kern="0" spc="-100" dirty="0">
              <a:solidFill>
                <a:srgbClr val="2C573C"/>
              </a:solidFill>
              <a:latin typeface="S-Core Dream 4 Regular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AFB5BA-AC95-EEC5-378B-770C26FA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800" y="424249"/>
            <a:ext cx="11206625" cy="6390502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EB07AC79-FC29-C000-86DD-F14E096D5299}"/>
              </a:ext>
            </a:extLst>
          </p:cNvPr>
          <p:cNvSpPr txBox="1"/>
          <p:nvPr/>
        </p:nvSpPr>
        <p:spPr>
          <a:xfrm>
            <a:off x="587663" y="600406"/>
            <a:ext cx="4968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4 Regular" pitchFamily="34" charset="0"/>
              </a:rPr>
              <a:t># 01</a:t>
            </a:r>
          </a:p>
          <a:p>
            <a:r>
              <a:rPr lang="ko-KR" altLang="en-US" sz="16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타당성 </a:t>
            </a:r>
            <a:r>
              <a:rPr lang="en-US" altLang="ko-KR" sz="16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 - </a:t>
            </a:r>
            <a:r>
              <a:rPr lang="ko-KR" altLang="en-US" sz="16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리서치 조사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85A77FD8-C841-76E6-8214-CBA4EAC0F19E}"/>
              </a:ext>
            </a:extLst>
          </p:cNvPr>
          <p:cNvSpPr txBox="1"/>
          <p:nvPr/>
        </p:nvSpPr>
        <p:spPr>
          <a:xfrm>
            <a:off x="5181600" y="7061984"/>
            <a:ext cx="12268199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코로나</a:t>
            </a:r>
            <a:r>
              <a:rPr lang="en-US" altLang="ko-KR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19 </a:t>
            </a:r>
            <a:r>
              <a:rPr lang="ko-KR" altLang="en-US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유행으로 급감했던 도시농업 참여자 수가 </a:t>
            </a:r>
            <a:endParaRPr lang="en-US" altLang="ko-KR" sz="3200" b="1" kern="0" spc="-100" dirty="0">
              <a:solidFill>
                <a:srgbClr val="30303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-Core Dream 6 Bold" pitchFamily="34" charset="0"/>
            </a:endParaRPr>
          </a:p>
          <a:p>
            <a:pPr algn="ctr"/>
            <a:r>
              <a:rPr lang="en-US" altLang="ko-KR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200</a:t>
            </a:r>
            <a:r>
              <a:rPr lang="ko-KR" altLang="en-US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만명 수준까지 회복했다</a:t>
            </a:r>
            <a:r>
              <a:rPr lang="en-US" altLang="ko-KR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. </a:t>
            </a:r>
          </a:p>
          <a:p>
            <a:pPr algn="ctr"/>
            <a:r>
              <a:rPr lang="ko-KR" altLang="en-US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농촌진흥청의 ‘</a:t>
            </a:r>
            <a:r>
              <a:rPr lang="en-US" altLang="ko-KR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2022</a:t>
            </a:r>
            <a:r>
              <a:rPr lang="ko-KR" altLang="en-US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년 도시농업 현황’ 자료를 확인한 결과 지난해  도시농업 참여자 수는 </a:t>
            </a:r>
            <a:r>
              <a:rPr lang="en-US" altLang="ko-KR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195.6</a:t>
            </a:r>
            <a:r>
              <a:rPr lang="ko-KR" altLang="en-US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만명으로 전년 </a:t>
            </a:r>
            <a:r>
              <a:rPr lang="en-US" altLang="ko-KR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174.1</a:t>
            </a:r>
            <a:r>
              <a:rPr lang="ko-KR" altLang="en-US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만명에서 </a:t>
            </a:r>
            <a:r>
              <a:rPr lang="en-US" altLang="ko-KR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12.5%(21.5</a:t>
            </a:r>
            <a:r>
              <a:rPr lang="ko-KR" altLang="en-US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만명</a:t>
            </a:r>
            <a:r>
              <a:rPr lang="en-US" altLang="ko-KR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) </a:t>
            </a:r>
            <a:r>
              <a:rPr lang="ko-KR" altLang="en-US" sz="32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6 Bold" pitchFamily="34" charset="0"/>
              </a:rPr>
              <a:t>증가한 것으로 나타났다</a:t>
            </a:r>
          </a:p>
          <a:p>
            <a:endParaRPr lang="ko-KR" altLang="en-US" sz="1600" b="1" kern="0" spc="-100" dirty="0">
              <a:solidFill>
                <a:srgbClr val="30303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-Core Dream 6 Bold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AE99C9A-60EF-E818-2FD5-A9F2912E3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00" y="5142857"/>
            <a:ext cx="3848935" cy="28640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06E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0377" y="2597427"/>
            <a:ext cx="3169812" cy="3169812"/>
            <a:chOff x="1050377" y="2597427"/>
            <a:chExt cx="3169812" cy="31698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7287" y="1029763"/>
              <a:ext cx="6339624" cy="633962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0377" y="2597427"/>
              <a:ext cx="3169812" cy="31698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7206" y="1028155"/>
            <a:ext cx="11755025" cy="6342857"/>
            <a:chOff x="-17206" y="1028155"/>
            <a:chExt cx="11755025" cy="63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2688878" y="-1677929"/>
              <a:ext cx="6342857" cy="1175502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257342" y="1243577"/>
              <a:ext cx="3171429" cy="587751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995635" y="3668622"/>
            <a:ext cx="553154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kern="0" spc="-100" dirty="0">
                <a:solidFill>
                  <a:srgbClr val="303030"/>
                </a:solidFill>
                <a:latin typeface="S-Core Dream 4 Regular" pitchFamily="34" charset="0"/>
                <a:cs typeface="S-Core Dream 4 Regular" pitchFamily="34" charset="0"/>
              </a:rPr>
              <a:t>식물의  잎이나 줄기에 나타나는 병해충의 유형과 </a:t>
            </a:r>
            <a:r>
              <a:rPr lang="en-US" altLang="ko-KR" sz="2400" b="1" kern="0" spc="-100" dirty="0">
                <a:solidFill>
                  <a:srgbClr val="303030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ko-KR" altLang="en-US" sz="2400" b="1" kern="0" spc="-100" dirty="0">
                <a:solidFill>
                  <a:srgbClr val="303030"/>
                </a:solidFill>
                <a:latin typeface="S-Core Dream 4 Regular" pitchFamily="34" charset="0"/>
                <a:cs typeface="S-Core Dream 4 Regular" pitchFamily="34" charset="0"/>
              </a:rPr>
              <a:t>크기를 판단하여 병해충의 종류를 식별 할  수 있습니다</a:t>
            </a:r>
            <a:r>
              <a:rPr lang="en-US" altLang="ko-KR" sz="2400" kern="0" spc="-100" dirty="0">
                <a:solidFill>
                  <a:srgbClr val="303030"/>
                </a:solidFill>
                <a:latin typeface="S-Core Dream 4 Regular" pitchFamily="34" charset="0"/>
                <a:cs typeface="S-Core Dream 4 Regular" pitchFamily="34" charset="0"/>
              </a:rPr>
              <a:t>,.</a:t>
            </a:r>
            <a:endParaRPr lang="en-US" sz="2400" kern="0" spc="-100" dirty="0">
              <a:solidFill>
                <a:srgbClr val="303030"/>
              </a:solidFill>
              <a:latin typeface="S-Core Dream 4 Regular" pitchFamily="34" charset="0"/>
              <a:cs typeface="S-Core Dream 4 Regular" pitchFamily="34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7143" y="550775"/>
            <a:ext cx="395438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-Core Dream 4 Regular" pitchFamily="34" charset="0"/>
                <a:cs typeface="S-Core Dream 4 Regular" pitchFamily="34" charset="0"/>
              </a:rPr>
              <a:t># 02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프로그램 계획서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271390" y="9633714"/>
            <a:ext cx="642116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FFFFF6"/>
                </a:solidFill>
                <a:latin typeface="S-Core Dream 3 Light" pitchFamily="34" charset="0"/>
                <a:cs typeface="S-Core Dream 3 Light" pitchFamily="34" charset="0"/>
              </a:rPr>
              <a:t>06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2876425" y="722204"/>
            <a:ext cx="1253286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b="1" kern="0" spc="-100" dirty="0">
                <a:solidFill>
                  <a:srgbClr val="F3F2DE"/>
                </a:solidFill>
                <a:latin typeface="S-Core Dream 6 Bold" pitchFamily="34" charset="0"/>
                <a:cs typeface="S-Core Dream 6 Bold" pitchFamily="34" charset="0"/>
              </a:rPr>
              <a:t>목적</a:t>
            </a:r>
            <a:endParaRPr lang="en-US" b="1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471144" y="2597427"/>
            <a:ext cx="3169812" cy="3169812"/>
            <a:chOff x="9471144" y="2597427"/>
            <a:chExt cx="3169812" cy="31698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3480" y="1029763"/>
              <a:ext cx="6339624" cy="63396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1144" y="2597427"/>
              <a:ext cx="3169812" cy="31698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78108" y="1243577"/>
            <a:ext cx="3171429" cy="5877512"/>
            <a:chOff x="12678108" y="1243577"/>
            <a:chExt cx="3171429" cy="58775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1109644" y="-1677929"/>
              <a:ext cx="6342857" cy="1175502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2678108" y="1243577"/>
              <a:ext cx="3171429" cy="587751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529037" y="3641239"/>
            <a:ext cx="535284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kern="0" spc="-100" dirty="0">
                <a:solidFill>
                  <a:srgbClr val="303030"/>
                </a:solidFill>
                <a:latin typeface="S-Core Dream 4 Regular" pitchFamily="34" charset="0"/>
                <a:cs typeface="S-Core Dream 4 Regular" pitchFamily="34" charset="0"/>
              </a:rPr>
              <a:t>식별된 병해충 결과를 기반으로 적절한 해결방안을 제시</a:t>
            </a:r>
            <a:r>
              <a:rPr lang="en-US" altLang="ko-KR" sz="2400" b="1" kern="0" spc="-100" dirty="0">
                <a:solidFill>
                  <a:srgbClr val="303030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ko-KR" altLang="en-US" sz="2400" b="1" kern="0" spc="-100" dirty="0">
                <a:solidFill>
                  <a:srgbClr val="303030"/>
                </a:solidFill>
                <a:latin typeface="S-Core Dream 4 Regular" pitchFamily="34" charset="0"/>
                <a:cs typeface="S-Core Dream 4 Regular" pitchFamily="34" charset="0"/>
              </a:rPr>
              <a:t>할  수 있습니다</a:t>
            </a:r>
            <a:r>
              <a:rPr lang="en-US" sz="2400" b="1" kern="0" spc="-100" dirty="0">
                <a:solidFill>
                  <a:srgbClr val="303030"/>
                </a:solidFill>
                <a:latin typeface="S-Core Dream 4 Regular" pitchFamily="34" charset="0"/>
                <a:cs typeface="S-Core Dream 4 Regular" pitchFamily="34" charset="0"/>
              </a:rPr>
              <a:t>.</a:t>
            </a:r>
            <a:endParaRPr lang="en-US" sz="2000" b="1" dirty="0"/>
          </a:p>
        </p:txBody>
      </p:sp>
      <p:sp>
        <p:nvSpPr>
          <p:cNvPr id="30" name="Object 30"/>
          <p:cNvSpPr txBox="1"/>
          <p:nvPr/>
        </p:nvSpPr>
        <p:spPr>
          <a:xfrm>
            <a:off x="11624667" y="2913857"/>
            <a:ext cx="5145111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800" dirty="0">
                <a:solidFill>
                  <a:srgbClr val="2C573C"/>
                </a:solidFill>
                <a:latin typeface="S-Core Dream 6 Bold" pitchFamily="34" charset="0"/>
              </a:rPr>
              <a:t>병해충 진단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050377" y="6168047"/>
            <a:ext cx="3169812" cy="3169812"/>
            <a:chOff x="1050377" y="6168047"/>
            <a:chExt cx="3169812" cy="316981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7287" y="4600383"/>
              <a:ext cx="6339624" cy="633962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0377" y="6168047"/>
              <a:ext cx="3169812" cy="31698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57342" y="4814197"/>
            <a:ext cx="3171429" cy="5877512"/>
            <a:chOff x="4257342" y="4814197"/>
            <a:chExt cx="3171429" cy="587751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688878" y="1892691"/>
              <a:ext cx="6342857" cy="11755025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257342" y="4814197"/>
              <a:ext cx="3171429" cy="5877512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11657429" y="7437229"/>
            <a:ext cx="70941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303030"/>
                </a:solidFill>
                <a:latin typeface="S-Core Dream 4 Regular" pitchFamily="34" charset="0"/>
                <a:cs typeface="S-Core Dream 4 Regular" pitchFamily="34" charset="0"/>
              </a:rPr>
              <a:t>.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2B863-9F4E-1FE5-01DA-85F7B0F93524}"/>
              </a:ext>
            </a:extLst>
          </p:cNvPr>
          <p:cNvSpPr txBox="1"/>
          <p:nvPr/>
        </p:nvSpPr>
        <p:spPr>
          <a:xfrm>
            <a:off x="1774233" y="3412750"/>
            <a:ext cx="1244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1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57F28-2255-0527-AFFF-E606D6CB39D1}"/>
              </a:ext>
            </a:extLst>
          </p:cNvPr>
          <p:cNvSpPr txBox="1"/>
          <p:nvPr/>
        </p:nvSpPr>
        <p:spPr>
          <a:xfrm>
            <a:off x="1774233" y="6944848"/>
            <a:ext cx="1244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3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E00EE-D95F-C016-5EEA-181CC2D2DB9F}"/>
              </a:ext>
            </a:extLst>
          </p:cNvPr>
          <p:cNvSpPr txBox="1"/>
          <p:nvPr/>
        </p:nvSpPr>
        <p:spPr>
          <a:xfrm>
            <a:off x="10118919" y="3345220"/>
            <a:ext cx="1244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2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  <p:sp>
        <p:nvSpPr>
          <p:cNvPr id="9" name="Object 30">
            <a:extLst>
              <a:ext uri="{FF2B5EF4-FFF2-40B4-BE49-F238E27FC236}">
                <a16:creationId xmlns:a16="http://schemas.microsoft.com/office/drawing/2014/main" id="{0B57232C-8CFE-F77E-03AE-6B5ABB854BA7}"/>
              </a:ext>
            </a:extLst>
          </p:cNvPr>
          <p:cNvSpPr txBox="1"/>
          <p:nvPr/>
        </p:nvSpPr>
        <p:spPr>
          <a:xfrm>
            <a:off x="3184925" y="2934237"/>
            <a:ext cx="2889186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800" dirty="0">
                <a:solidFill>
                  <a:srgbClr val="2C573C"/>
                </a:solidFill>
                <a:latin typeface="S-Core Dream 6 Bold" pitchFamily="34" charset="0"/>
                <a:cs typeface="S-Core Dream 6 Bold" pitchFamily="34" charset="0"/>
              </a:rPr>
              <a:t>병해충 식별</a:t>
            </a:r>
            <a:endParaRPr lang="en-US" dirty="0"/>
          </a:p>
        </p:txBody>
      </p:sp>
      <p:sp>
        <p:nvSpPr>
          <p:cNvPr id="12" name="Object 30">
            <a:extLst>
              <a:ext uri="{FF2B5EF4-FFF2-40B4-BE49-F238E27FC236}">
                <a16:creationId xmlns:a16="http://schemas.microsoft.com/office/drawing/2014/main" id="{FED1934A-58B9-3F6C-CBDB-FBC26903054B}"/>
              </a:ext>
            </a:extLst>
          </p:cNvPr>
          <p:cNvSpPr txBox="1"/>
          <p:nvPr/>
        </p:nvSpPr>
        <p:spPr>
          <a:xfrm>
            <a:off x="3206652" y="6503249"/>
            <a:ext cx="4413348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800" dirty="0">
                <a:solidFill>
                  <a:srgbClr val="2C573C"/>
                </a:solidFill>
                <a:latin typeface="S-Core Dream 6 Bold" pitchFamily="34" charset="0"/>
                <a:cs typeface="S-Core Dream 6 Bold" pitchFamily="34" charset="0"/>
              </a:rPr>
              <a:t>성장 판단 </a:t>
            </a:r>
            <a:endParaRPr lang="en-US" dirty="0"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A8EDE1E9-B453-84C5-76DD-033CAB62EFC8}"/>
              </a:ext>
            </a:extLst>
          </p:cNvPr>
          <p:cNvSpPr txBox="1"/>
          <p:nvPr/>
        </p:nvSpPr>
        <p:spPr>
          <a:xfrm>
            <a:off x="3018350" y="7306896"/>
            <a:ext cx="553154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kern="0" spc="-100" dirty="0">
                <a:solidFill>
                  <a:srgbClr val="303030"/>
                </a:solidFill>
                <a:latin typeface="S-Core Dream 4 Regular" pitchFamily="34" charset="0"/>
                <a:cs typeface="S-Core Dream 4 Regular" pitchFamily="34" charset="0"/>
              </a:rPr>
              <a:t>식물의  잎이나 줄기의 상태를 판단하여 식물이 올바르게 크고 있는지 실시간으로 확인할 수 있습니다</a:t>
            </a:r>
            <a:r>
              <a:rPr lang="en-US" altLang="ko-KR" sz="2400" b="1" kern="0" spc="-100" dirty="0">
                <a:solidFill>
                  <a:srgbClr val="303030"/>
                </a:solidFill>
                <a:latin typeface="S-Core Dream 4 Regular" pitchFamily="34" charset="0"/>
                <a:cs typeface="S-Core Dream 4 Regular" pitchFamily="34" charset="0"/>
              </a:rPr>
              <a:t>.</a:t>
            </a:r>
            <a:endParaRPr lang="en-US" sz="2400" kern="0" spc="-100" dirty="0">
              <a:solidFill>
                <a:srgbClr val="303030"/>
              </a:solidFill>
              <a:latin typeface="S-Core Dream 4 Regular" pitchFamily="34" charset="0"/>
              <a:cs typeface="S-Core Dream 4 Regular" pitchFamily="34" charset="0"/>
            </a:endParaRPr>
          </a:p>
        </p:txBody>
      </p:sp>
      <p:pic>
        <p:nvPicPr>
          <p:cNvPr id="23" name="그래픽 22" descr="뿌리가 있는 식물 단색으로 채워진">
            <a:extLst>
              <a:ext uri="{FF2B5EF4-FFF2-40B4-BE49-F238E27FC236}">
                <a16:creationId xmlns:a16="http://schemas.microsoft.com/office/drawing/2014/main" id="{F08BCCB2-4AB9-6392-6524-D3BD98AC21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40171" y="6172387"/>
            <a:ext cx="3762515" cy="37625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6417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7271390" y="9633714"/>
            <a:ext cx="642116" cy="37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FFFFF6"/>
                </a:solidFill>
                <a:latin typeface="S-Core Dream 3 Light" pitchFamily="34" charset="0"/>
                <a:cs typeface="S-Core Dream 3 Light" pitchFamily="34" charset="0"/>
              </a:rPr>
              <a:t>06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2876425" y="722204"/>
            <a:ext cx="1253286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b="1" kern="0" spc="-100" dirty="0">
                <a:solidFill>
                  <a:srgbClr val="F3F2DE"/>
                </a:solidFill>
                <a:latin typeface="S-Core Dream 6 Bold" pitchFamily="34" charset="0"/>
              </a:rPr>
              <a:t>기대효과</a:t>
            </a:r>
            <a:endParaRPr lang="en-US" b="1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6793A73-92FF-7869-DE14-768203530F2F}"/>
              </a:ext>
            </a:extLst>
          </p:cNvPr>
          <p:cNvSpPr/>
          <p:nvPr/>
        </p:nvSpPr>
        <p:spPr>
          <a:xfrm>
            <a:off x="9519401" y="2557111"/>
            <a:ext cx="3088429" cy="31714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9C9834A-6876-9029-90B3-EB959B620834}"/>
              </a:ext>
            </a:extLst>
          </p:cNvPr>
          <p:cNvSpPr/>
          <p:nvPr/>
        </p:nvSpPr>
        <p:spPr>
          <a:xfrm>
            <a:off x="954375" y="2559969"/>
            <a:ext cx="3088429" cy="31714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45A2A02-8A39-6FB8-8D36-AC3C8013C374}"/>
              </a:ext>
            </a:extLst>
          </p:cNvPr>
          <p:cNvSpPr/>
          <p:nvPr/>
        </p:nvSpPr>
        <p:spPr>
          <a:xfrm>
            <a:off x="954375" y="6163071"/>
            <a:ext cx="3088429" cy="31714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1003">
            <a:extLst>
              <a:ext uri="{FF2B5EF4-FFF2-40B4-BE49-F238E27FC236}">
                <a16:creationId xmlns:a16="http://schemas.microsoft.com/office/drawing/2014/main" id="{421DD453-A8BF-428B-5176-F85BCE8BB1D1}"/>
              </a:ext>
            </a:extLst>
          </p:cNvPr>
          <p:cNvGrpSpPr/>
          <p:nvPr/>
        </p:nvGrpSpPr>
        <p:grpSpPr>
          <a:xfrm>
            <a:off x="-172625" y="1028155"/>
            <a:ext cx="11755025" cy="6342857"/>
            <a:chOff x="-17206" y="1028155"/>
            <a:chExt cx="11755025" cy="6342857"/>
          </a:xfrm>
        </p:grpSpPr>
        <p:pic>
          <p:nvPicPr>
            <p:cNvPr id="38" name="Object 9">
              <a:extLst>
                <a:ext uri="{FF2B5EF4-FFF2-40B4-BE49-F238E27FC236}">
                  <a16:creationId xmlns:a16="http://schemas.microsoft.com/office/drawing/2014/main" id="{1109F94E-048F-F658-7EC0-CF6AC15D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2688878" y="-1677929"/>
              <a:ext cx="6342857" cy="11755025"/>
            </a:xfrm>
            <a:prstGeom prst="rect">
              <a:avLst/>
            </a:prstGeom>
          </p:spPr>
        </p:pic>
        <p:pic>
          <p:nvPicPr>
            <p:cNvPr id="42" name="Object 10">
              <a:extLst>
                <a:ext uri="{FF2B5EF4-FFF2-40B4-BE49-F238E27FC236}">
                  <a16:creationId xmlns:a16="http://schemas.microsoft.com/office/drawing/2014/main" id="{1FC19F51-EE29-58CA-145E-E0065E62C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257342" y="1243577"/>
              <a:ext cx="3171429" cy="5877512"/>
            </a:xfrm>
            <a:prstGeom prst="rect">
              <a:avLst/>
            </a:prstGeom>
          </p:spPr>
        </p:pic>
      </p:grpSp>
      <p:pic>
        <p:nvPicPr>
          <p:cNvPr id="34" name="Object 36">
            <a:extLst>
              <a:ext uri="{FF2B5EF4-FFF2-40B4-BE49-F238E27FC236}">
                <a16:creationId xmlns:a16="http://schemas.microsoft.com/office/drawing/2014/main" id="{12B1EF47-C612-CA69-79CE-EF8716D4458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4096242" y="4814197"/>
            <a:ext cx="3171429" cy="5877512"/>
          </a:xfrm>
          <a:prstGeom prst="rect">
            <a:avLst/>
          </a:prstGeom>
        </p:spPr>
      </p:pic>
      <p:grpSp>
        <p:nvGrpSpPr>
          <p:cNvPr id="53" name="그룹 1005">
            <a:extLst>
              <a:ext uri="{FF2B5EF4-FFF2-40B4-BE49-F238E27FC236}">
                <a16:creationId xmlns:a16="http://schemas.microsoft.com/office/drawing/2014/main" id="{5EB88779-69C9-5B02-A5D3-A1F6ED74BB4B}"/>
              </a:ext>
            </a:extLst>
          </p:cNvPr>
          <p:cNvGrpSpPr/>
          <p:nvPr/>
        </p:nvGrpSpPr>
        <p:grpSpPr>
          <a:xfrm>
            <a:off x="12678108" y="1243577"/>
            <a:ext cx="3171429" cy="5877512"/>
            <a:chOff x="12678108" y="1243577"/>
            <a:chExt cx="3171429" cy="5877512"/>
          </a:xfrm>
        </p:grpSpPr>
        <p:pic>
          <p:nvPicPr>
            <p:cNvPr id="54" name="Object 24">
              <a:extLst>
                <a:ext uri="{FF2B5EF4-FFF2-40B4-BE49-F238E27FC236}">
                  <a16:creationId xmlns:a16="http://schemas.microsoft.com/office/drawing/2014/main" id="{3323E0BB-5215-BE03-105A-1280958D7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109644" y="-1677929"/>
              <a:ext cx="6342857" cy="11755025"/>
            </a:xfrm>
            <a:prstGeom prst="rect">
              <a:avLst/>
            </a:prstGeom>
          </p:spPr>
        </p:pic>
        <p:pic>
          <p:nvPicPr>
            <p:cNvPr id="55" name="Object 25">
              <a:extLst>
                <a:ext uri="{FF2B5EF4-FFF2-40B4-BE49-F238E27FC236}">
                  <a16:creationId xmlns:a16="http://schemas.microsoft.com/office/drawing/2014/main" id="{78CDA2A4-A71E-CA74-3E6E-5D97517F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2678108" y="1243577"/>
              <a:ext cx="3171429" cy="5877512"/>
            </a:xfrm>
            <a:prstGeom prst="rect">
              <a:avLst/>
            </a:prstGeom>
          </p:spPr>
        </p:pic>
      </p:grpSp>
      <p:sp>
        <p:nvSpPr>
          <p:cNvPr id="61" name="Object 15">
            <a:extLst>
              <a:ext uri="{FF2B5EF4-FFF2-40B4-BE49-F238E27FC236}">
                <a16:creationId xmlns:a16="http://schemas.microsoft.com/office/drawing/2014/main" id="{BC5B13D8-E6D3-D7C2-6A8F-F0F44BC64934}"/>
              </a:ext>
            </a:extLst>
          </p:cNvPr>
          <p:cNvSpPr txBox="1"/>
          <p:nvPr/>
        </p:nvSpPr>
        <p:spPr>
          <a:xfrm>
            <a:off x="2971800" y="2913044"/>
            <a:ext cx="514511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75000"/>
                  </a:schemeClr>
                </a:solidFill>
                <a:latin typeface="S-Core Dream 6 Bold" pitchFamily="34" charset="0"/>
                <a:cs typeface="S-Core Dream 6 Bold" pitchFamily="34" charset="0"/>
              </a:rPr>
              <a:t>진입장벽 해소</a:t>
            </a:r>
            <a:endParaRPr 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Object 30">
            <a:extLst>
              <a:ext uri="{FF2B5EF4-FFF2-40B4-BE49-F238E27FC236}">
                <a16:creationId xmlns:a16="http://schemas.microsoft.com/office/drawing/2014/main" id="{194FCFA4-B675-C27B-0502-F546723BD27F}"/>
              </a:ext>
            </a:extLst>
          </p:cNvPr>
          <p:cNvSpPr txBox="1"/>
          <p:nvPr/>
        </p:nvSpPr>
        <p:spPr>
          <a:xfrm>
            <a:off x="11582400" y="2913857"/>
            <a:ext cx="5145111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800" dirty="0">
                <a:solidFill>
                  <a:schemeClr val="accent2">
                    <a:lumMod val="75000"/>
                  </a:schemeClr>
                </a:solidFill>
                <a:latin typeface="S-Core Dream 6 Bold" pitchFamily="34" charset="0"/>
                <a:cs typeface="S-Core Dream 6 Bold" pitchFamily="34" charset="0"/>
              </a:rPr>
              <a:t>농업 생산성 향상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60" name="Object 52">
            <a:extLst>
              <a:ext uri="{FF2B5EF4-FFF2-40B4-BE49-F238E27FC236}">
                <a16:creationId xmlns:a16="http://schemas.microsoft.com/office/drawing/2014/main" id="{B38C12F8-7743-9F26-2242-C493CF1F2801}"/>
              </a:ext>
            </a:extLst>
          </p:cNvPr>
          <p:cNvSpPr txBox="1"/>
          <p:nvPr/>
        </p:nvSpPr>
        <p:spPr>
          <a:xfrm>
            <a:off x="3048000" y="6484476"/>
            <a:ext cx="5145111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800" dirty="0">
                <a:solidFill>
                  <a:schemeClr val="accent2">
                    <a:lumMod val="75000"/>
                  </a:schemeClr>
                </a:solidFill>
                <a:latin typeface="S-Core Dream 6 Bold" pitchFamily="34" charset="0"/>
              </a:rPr>
              <a:t>농산물 품질 향상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5E847-27CF-DD15-47D9-2E30F4E31E08}"/>
              </a:ext>
            </a:extLst>
          </p:cNvPr>
          <p:cNvSpPr txBox="1"/>
          <p:nvPr/>
        </p:nvSpPr>
        <p:spPr>
          <a:xfrm>
            <a:off x="2895600" y="3681160"/>
            <a:ext cx="54535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식물의 병해충을 실시간으로 식별하고 진단 받음으로써 농사를 시작할 때 어려움을 해소할 수 있다</a:t>
            </a:r>
            <a:r>
              <a:rPr lang="en-US" altLang="ko-KR" sz="2400" b="1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DC6E9-B11A-54E9-4C03-FCFACC5E0422}"/>
              </a:ext>
            </a:extLst>
          </p:cNvPr>
          <p:cNvSpPr txBox="1"/>
          <p:nvPr/>
        </p:nvSpPr>
        <p:spPr>
          <a:xfrm>
            <a:off x="10118919" y="3345220"/>
            <a:ext cx="1244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2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CC12E-A01D-99B2-7A9E-CC324A3222D3}"/>
              </a:ext>
            </a:extLst>
          </p:cNvPr>
          <p:cNvSpPr txBox="1"/>
          <p:nvPr/>
        </p:nvSpPr>
        <p:spPr>
          <a:xfrm>
            <a:off x="1660183" y="3359598"/>
            <a:ext cx="1244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1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27E39-CFB3-7365-C77A-E7D9A4AB77EF}"/>
              </a:ext>
            </a:extLst>
          </p:cNvPr>
          <p:cNvSpPr txBox="1"/>
          <p:nvPr/>
        </p:nvSpPr>
        <p:spPr>
          <a:xfrm>
            <a:off x="1721522" y="6963955"/>
            <a:ext cx="1244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3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B5E327-F79B-80F4-B87A-F24271C68B41}"/>
              </a:ext>
            </a:extLst>
          </p:cNvPr>
          <p:cNvSpPr txBox="1"/>
          <p:nvPr/>
        </p:nvSpPr>
        <p:spPr>
          <a:xfrm>
            <a:off x="11565531" y="3735177"/>
            <a:ext cx="50622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374151"/>
                </a:solidFill>
                <a:effectLst/>
                <a:latin typeface="Söhne"/>
              </a:rPr>
              <a:t>병해충에 감염된 식물을 신속하게 식별하고 조치를 취함으로써 작물 손실을 최소화하고 더 많은 농작물을 생산할 수 있습니다</a:t>
            </a:r>
            <a:r>
              <a:rPr lang="en-US" altLang="ko-KR" sz="2400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472E96-5364-D7FA-DD9A-9BBF13FB9EF0}"/>
              </a:ext>
            </a:extLst>
          </p:cNvPr>
          <p:cNvSpPr txBox="1"/>
          <p:nvPr/>
        </p:nvSpPr>
        <p:spPr>
          <a:xfrm>
            <a:off x="2965639" y="7297003"/>
            <a:ext cx="51883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374151"/>
                </a:solidFill>
                <a:effectLst/>
                <a:latin typeface="Söhne"/>
              </a:rPr>
              <a:t>병해충에 감염된 작물이 줄어들면 농산물의 품질이 향상되고 안전성이 보장합니다</a:t>
            </a:r>
            <a:r>
              <a:rPr lang="en-US" altLang="ko-KR" sz="2400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sz="2400" b="1" dirty="0"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16013F3A-E659-FDC4-D655-F2D07050E471}"/>
              </a:ext>
            </a:extLst>
          </p:cNvPr>
          <p:cNvSpPr txBox="1"/>
          <p:nvPr/>
        </p:nvSpPr>
        <p:spPr>
          <a:xfrm>
            <a:off x="657143" y="550775"/>
            <a:ext cx="395438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-Core Dream 4 Regular" pitchFamily="34" charset="0"/>
                <a:cs typeface="S-Core Dream 4 Regular" pitchFamily="34" charset="0"/>
              </a:rPr>
              <a:t># 02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프로그램 계획서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9" name="그래픽 8" descr="신성함 단색으로 채워진">
            <a:extLst>
              <a:ext uri="{FF2B5EF4-FFF2-40B4-BE49-F238E27FC236}">
                <a16:creationId xmlns:a16="http://schemas.microsoft.com/office/drawing/2014/main" id="{B3FC4595-E005-9BF2-DAF3-9ABDA5C82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7716" y="5335293"/>
            <a:ext cx="5121850" cy="512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9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654BF36-0DAA-7BB4-628D-796551B5AE3A}"/>
              </a:ext>
            </a:extLst>
          </p:cNvPr>
          <p:cNvSpPr/>
          <p:nvPr/>
        </p:nvSpPr>
        <p:spPr>
          <a:xfrm>
            <a:off x="12115800" y="6362700"/>
            <a:ext cx="5562600" cy="36576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EEC88B1-32EB-091F-A509-2E96DF2C79E7}"/>
              </a:ext>
            </a:extLst>
          </p:cNvPr>
          <p:cNvSpPr/>
          <p:nvPr/>
        </p:nvSpPr>
        <p:spPr>
          <a:xfrm>
            <a:off x="6206442" y="6362700"/>
            <a:ext cx="5562600" cy="36576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08EB12E-2ACD-413D-93EF-E25E78F84B3E}"/>
              </a:ext>
            </a:extLst>
          </p:cNvPr>
          <p:cNvSpPr/>
          <p:nvPr/>
        </p:nvSpPr>
        <p:spPr>
          <a:xfrm>
            <a:off x="290563" y="6362700"/>
            <a:ext cx="5562600" cy="36576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4641640" y="722204"/>
            <a:ext cx="90024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02AF8F11-2F04-ECA2-E55D-F739A3530174}"/>
              </a:ext>
            </a:extLst>
          </p:cNvPr>
          <p:cNvSpPr txBox="1"/>
          <p:nvPr/>
        </p:nvSpPr>
        <p:spPr>
          <a:xfrm>
            <a:off x="6109901" y="452073"/>
            <a:ext cx="793747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b="1" kern="0" spc="-100" dirty="0">
                <a:solidFill>
                  <a:srgbClr val="2C573C"/>
                </a:solidFill>
                <a:latin typeface="S-Core Dream 4 Regular" pitchFamily="34" charset="0"/>
                <a:cs typeface="S-Core Dream 4 Regular" pitchFamily="34" charset="0"/>
              </a:rPr>
              <a:t>요구사항 정의서</a:t>
            </a:r>
            <a:endParaRPr lang="en-US" sz="6000" b="1" kern="0" spc="-100" dirty="0">
              <a:solidFill>
                <a:srgbClr val="2C573C"/>
              </a:solidFill>
              <a:latin typeface="S-Core Dream 4 Regular" pitchFamily="34" charset="0"/>
              <a:cs typeface="S-Core Dream 4 Regular" pitchFamily="34" charset="0"/>
            </a:endParaRP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CE4E9E90-AC92-8DA9-0BF8-34AD838FA3AF}"/>
              </a:ext>
            </a:extLst>
          </p:cNvPr>
          <p:cNvSpPr txBox="1"/>
          <p:nvPr/>
        </p:nvSpPr>
        <p:spPr>
          <a:xfrm>
            <a:off x="587663" y="600406"/>
            <a:ext cx="4968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4 Regular" pitchFamily="34" charset="0"/>
              </a:rPr>
              <a:t># 03</a:t>
            </a:r>
          </a:p>
          <a:p>
            <a:r>
              <a:rPr lang="ko-KR" altLang="en-US" sz="1600" b="1" kern="0" spc="-100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정의서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003">
            <a:extLst>
              <a:ext uri="{FF2B5EF4-FFF2-40B4-BE49-F238E27FC236}">
                <a16:creationId xmlns:a16="http://schemas.microsoft.com/office/drawing/2014/main" id="{3C1245DC-B9FB-CCA3-0F3D-F60E4392F762}"/>
              </a:ext>
            </a:extLst>
          </p:cNvPr>
          <p:cNvGrpSpPr/>
          <p:nvPr/>
        </p:nvGrpSpPr>
        <p:grpSpPr>
          <a:xfrm>
            <a:off x="12555277" y="2728081"/>
            <a:ext cx="4683650" cy="6714794"/>
            <a:chOff x="4905519" y="6813361"/>
            <a:chExt cx="3968605" cy="2280151"/>
          </a:xfrm>
        </p:grpSpPr>
        <p:pic>
          <p:nvPicPr>
            <p:cNvPr id="3" name="Object 14">
              <a:extLst>
                <a:ext uri="{FF2B5EF4-FFF2-40B4-BE49-F238E27FC236}">
                  <a16:creationId xmlns:a16="http://schemas.microsoft.com/office/drawing/2014/main" id="{9E60DBEE-B3A4-554F-D914-21CBB2DC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5519" y="6813361"/>
              <a:ext cx="3968605" cy="228015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494D1D1-6AF3-0CF0-9859-74F167F57FA9}"/>
              </a:ext>
            </a:extLst>
          </p:cNvPr>
          <p:cNvSpPr txBox="1"/>
          <p:nvPr/>
        </p:nvSpPr>
        <p:spPr>
          <a:xfrm>
            <a:off x="14053879" y="3039315"/>
            <a:ext cx="1686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/>
              <a:t>메인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D05B2D-EBA9-01E8-3DB6-5D497B12F8C4}"/>
              </a:ext>
            </a:extLst>
          </p:cNvPr>
          <p:cNvSpPr txBox="1"/>
          <p:nvPr/>
        </p:nvSpPr>
        <p:spPr>
          <a:xfrm>
            <a:off x="13003267" y="4089534"/>
            <a:ext cx="4235660" cy="332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>
                <a:latin typeface="Abadi" panose="020F0502020204030204" pitchFamily="34" charset="0"/>
              </a:rPr>
              <a:t>영농일지</a:t>
            </a:r>
            <a:endParaRPr lang="en-US" altLang="ko-KR" sz="3600" b="1" dirty="0">
              <a:latin typeface="Abad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>
                <a:latin typeface="Abadi" panose="020F0502020204030204" pitchFamily="34" charset="0"/>
              </a:rPr>
              <a:t>진단</a:t>
            </a:r>
            <a:endParaRPr lang="en-US" altLang="ko-KR" sz="3600" b="1" dirty="0">
              <a:latin typeface="Abad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>
                <a:latin typeface="Abadi" panose="020F0502020204030204" pitchFamily="34" charset="0"/>
              </a:rPr>
              <a:t>방제 </a:t>
            </a:r>
            <a:r>
              <a:rPr lang="en-US" altLang="ko-KR" sz="3600" b="1" dirty="0">
                <a:latin typeface="Abadi" panose="020F0502020204030204" pitchFamily="34" charset="0"/>
              </a:rPr>
              <a:t>(</a:t>
            </a:r>
            <a:r>
              <a:rPr lang="ko-KR" altLang="en-US" sz="3600" b="1" dirty="0">
                <a:latin typeface="Abadi" panose="020F0502020204030204" pitchFamily="34" charset="0"/>
              </a:rPr>
              <a:t>농약정보</a:t>
            </a:r>
            <a:r>
              <a:rPr lang="en-US" altLang="ko-KR" sz="3600" b="1" dirty="0">
                <a:latin typeface="Abadi" panose="020F050202020403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3600" b="1" dirty="0">
                <a:latin typeface="Abadi" panose="020F0502020204030204" pitchFamily="34" charset="0"/>
              </a:rPr>
              <a:t>갤러리</a:t>
            </a:r>
          </a:p>
        </p:txBody>
      </p:sp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387D96ED-54B2-4A36-AC3B-3D897F3641A3}"/>
              </a:ext>
            </a:extLst>
          </p:cNvPr>
          <p:cNvGrpSpPr/>
          <p:nvPr/>
        </p:nvGrpSpPr>
        <p:grpSpPr>
          <a:xfrm>
            <a:off x="6645918" y="2811902"/>
            <a:ext cx="4683650" cy="6714794"/>
            <a:chOff x="4905519" y="6813361"/>
            <a:chExt cx="3968605" cy="2280151"/>
          </a:xfrm>
        </p:grpSpPr>
        <p:pic>
          <p:nvPicPr>
            <p:cNvPr id="21" name="Object 14">
              <a:extLst>
                <a:ext uri="{FF2B5EF4-FFF2-40B4-BE49-F238E27FC236}">
                  <a16:creationId xmlns:a16="http://schemas.microsoft.com/office/drawing/2014/main" id="{15CD8B0E-11D0-7573-0052-A6011015D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5519" y="6813361"/>
              <a:ext cx="3968605" cy="228015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99638FF-2D94-E4A6-ABAA-2C09F6705A61}"/>
              </a:ext>
            </a:extLst>
          </p:cNvPr>
          <p:cNvSpPr txBox="1"/>
          <p:nvPr/>
        </p:nvSpPr>
        <p:spPr>
          <a:xfrm>
            <a:off x="7898239" y="3118239"/>
            <a:ext cx="2471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/>
              <a:t>로그인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5105D-EC08-E256-AA5A-C8E511C0E65F}"/>
              </a:ext>
            </a:extLst>
          </p:cNvPr>
          <p:cNvSpPr txBox="1"/>
          <p:nvPr/>
        </p:nvSpPr>
        <p:spPr>
          <a:xfrm>
            <a:off x="7093908" y="4173355"/>
            <a:ext cx="4235660" cy="166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>
                <a:latin typeface="Abadi" panose="020F0502020204030204" pitchFamily="34" charset="0"/>
              </a:rPr>
              <a:t>로그인</a:t>
            </a:r>
            <a:endParaRPr lang="en-US" altLang="ko-KR" sz="3600" b="1" dirty="0">
              <a:latin typeface="Abad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>
                <a:latin typeface="Abadi" panose="020F0502020204030204" pitchFamily="34" charset="0"/>
              </a:rPr>
              <a:t>로그아웃</a:t>
            </a:r>
          </a:p>
        </p:txBody>
      </p:sp>
      <p:grpSp>
        <p:nvGrpSpPr>
          <p:cNvPr id="24" name="그룹 1003">
            <a:extLst>
              <a:ext uri="{FF2B5EF4-FFF2-40B4-BE49-F238E27FC236}">
                <a16:creationId xmlns:a16="http://schemas.microsoft.com/office/drawing/2014/main" id="{9C76BF4C-B04D-60CF-1927-6640A57FE8C7}"/>
              </a:ext>
            </a:extLst>
          </p:cNvPr>
          <p:cNvGrpSpPr/>
          <p:nvPr/>
        </p:nvGrpSpPr>
        <p:grpSpPr>
          <a:xfrm>
            <a:off x="838200" y="2811902"/>
            <a:ext cx="4683650" cy="6714794"/>
            <a:chOff x="4905519" y="6813361"/>
            <a:chExt cx="3968605" cy="2280151"/>
          </a:xfrm>
        </p:grpSpPr>
        <p:pic>
          <p:nvPicPr>
            <p:cNvPr id="26" name="Object 14">
              <a:extLst>
                <a:ext uri="{FF2B5EF4-FFF2-40B4-BE49-F238E27FC236}">
                  <a16:creationId xmlns:a16="http://schemas.microsoft.com/office/drawing/2014/main" id="{134955B5-CF85-0392-442C-60C9CA4A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5519" y="6813361"/>
              <a:ext cx="3968605" cy="228015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C9A30A5-6346-0295-6C02-502BC90B23AE}"/>
              </a:ext>
            </a:extLst>
          </p:cNvPr>
          <p:cNvSpPr txBox="1"/>
          <p:nvPr/>
        </p:nvSpPr>
        <p:spPr>
          <a:xfrm>
            <a:off x="1858480" y="3118239"/>
            <a:ext cx="3091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/>
              <a:t>회원가입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9C3223-DA05-6A51-7F9E-0C2BAFE68509}"/>
              </a:ext>
            </a:extLst>
          </p:cNvPr>
          <p:cNvSpPr txBox="1"/>
          <p:nvPr/>
        </p:nvSpPr>
        <p:spPr>
          <a:xfrm>
            <a:off x="1286190" y="4173355"/>
            <a:ext cx="4235660" cy="332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>
                <a:latin typeface="Abadi" panose="020F0502020204030204" pitchFamily="34" charset="0"/>
              </a:rPr>
              <a:t>회원가입</a:t>
            </a:r>
            <a:endParaRPr lang="en-US" altLang="ko-KR" sz="3600" b="1" dirty="0">
              <a:latin typeface="Abad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>
                <a:latin typeface="Abadi" panose="020F0502020204030204" pitchFamily="34" charset="0"/>
              </a:rPr>
              <a:t>전화번호 인증</a:t>
            </a:r>
            <a:endParaRPr lang="en-US" altLang="ko-KR" sz="3600" b="1" dirty="0">
              <a:latin typeface="Abad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>
                <a:latin typeface="Abadi" panose="020F0502020204030204" pitchFamily="34" charset="0"/>
              </a:rPr>
              <a:t>회원정보 수정</a:t>
            </a:r>
            <a:endParaRPr lang="en-US" altLang="ko-KR" sz="3600" b="1" dirty="0">
              <a:latin typeface="Abad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>
                <a:latin typeface="Abadi" panose="020F0502020204030204" pitchFamily="34" charset="0"/>
              </a:rPr>
              <a:t>회원 탈퇴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D7B5854-D9DE-E686-2FE0-50105704743F}"/>
              </a:ext>
            </a:extLst>
          </p:cNvPr>
          <p:cNvCxnSpPr/>
          <p:nvPr/>
        </p:nvCxnSpPr>
        <p:spPr>
          <a:xfrm>
            <a:off x="1348341" y="4083479"/>
            <a:ext cx="3663369" cy="47965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22D712D-6222-1922-875E-3AD8D6221C14}"/>
              </a:ext>
            </a:extLst>
          </p:cNvPr>
          <p:cNvCxnSpPr/>
          <p:nvPr/>
        </p:nvCxnSpPr>
        <p:spPr>
          <a:xfrm>
            <a:off x="7156058" y="4083479"/>
            <a:ext cx="3663369" cy="47965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88A159E-8B1B-F7A4-40A5-B440436D6949}"/>
              </a:ext>
            </a:extLst>
          </p:cNvPr>
          <p:cNvCxnSpPr/>
          <p:nvPr/>
        </p:nvCxnSpPr>
        <p:spPr>
          <a:xfrm>
            <a:off x="13065417" y="3988953"/>
            <a:ext cx="3663369" cy="47965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74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4641640" y="722204"/>
            <a:ext cx="90024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CE4E9E90-AC92-8DA9-0BF8-34AD838FA3AF}"/>
              </a:ext>
            </a:extLst>
          </p:cNvPr>
          <p:cNvSpPr txBox="1"/>
          <p:nvPr/>
        </p:nvSpPr>
        <p:spPr>
          <a:xfrm>
            <a:off x="587663" y="600406"/>
            <a:ext cx="49684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dirty="0">
                <a:solidFill>
                  <a:srgbClr val="30303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-Core Dream 4 Regular" pitchFamily="34" charset="0"/>
              </a:rPr>
              <a:t># 04</a:t>
            </a:r>
          </a:p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WBS</a:t>
            </a:r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업무분류체계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161C7C8-8160-42B1-6116-DED461450A8B}"/>
              </a:ext>
            </a:extLst>
          </p:cNvPr>
          <p:cNvSpPr txBox="1"/>
          <p:nvPr/>
        </p:nvSpPr>
        <p:spPr>
          <a:xfrm>
            <a:off x="3018599" y="654903"/>
            <a:ext cx="12248516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6600" b="1" kern="0" spc="-400" dirty="0">
                <a:solidFill>
                  <a:srgbClr val="2C573C"/>
                </a:solidFill>
                <a:latin typeface="S-Core Dream 4 Regular" pitchFamily="34" charset="0"/>
                <a:cs typeface="S-Core Dream 4 Regular" pitchFamily="34" charset="0"/>
              </a:rPr>
              <a:t>W B S </a:t>
            </a:r>
            <a:r>
              <a:rPr lang="en-US" altLang="ko-KR" sz="5400" b="1" kern="0" spc="-400" dirty="0">
                <a:solidFill>
                  <a:srgbClr val="2C573C"/>
                </a:solidFill>
                <a:latin typeface="S-Core Dream 4 Regular" pitchFamily="34" charset="0"/>
                <a:cs typeface="S-Core Dream 4 Regular" pitchFamily="34" charset="0"/>
              </a:rPr>
              <a:t>(</a:t>
            </a:r>
            <a:r>
              <a:rPr lang="ko-KR" altLang="en-US" sz="5400" b="1" kern="0" spc="-400" dirty="0">
                <a:solidFill>
                  <a:srgbClr val="2C573C"/>
                </a:solidFill>
                <a:latin typeface="S-Core Dream 4 Regular" pitchFamily="34" charset="0"/>
                <a:cs typeface="S-Core Dream 4 Regular" pitchFamily="34" charset="0"/>
              </a:rPr>
              <a:t>업무 분류 체계</a:t>
            </a:r>
            <a:r>
              <a:rPr lang="en-US" altLang="ko-KR" sz="5400" b="1" kern="0" spc="-400" dirty="0">
                <a:solidFill>
                  <a:srgbClr val="2C573C"/>
                </a:solidFill>
                <a:latin typeface="S-Core Dream 4 Regular" pitchFamily="34" charset="0"/>
                <a:cs typeface="S-Core Dream 4 Regular" pitchFamily="34" charset="0"/>
              </a:rPr>
              <a:t>) </a:t>
            </a:r>
            <a:endParaRPr 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22ADA9-8870-D8A8-60DE-146CE7445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43" y="2595562"/>
            <a:ext cx="16836720" cy="460533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3F711B-0405-E5D3-940B-CA53452300C7}"/>
              </a:ext>
            </a:extLst>
          </p:cNvPr>
          <p:cNvGrpSpPr/>
          <p:nvPr/>
        </p:nvGrpSpPr>
        <p:grpSpPr>
          <a:xfrm>
            <a:off x="1018722" y="7890218"/>
            <a:ext cx="16248270" cy="1741879"/>
            <a:chOff x="914400" y="7890218"/>
            <a:chExt cx="16248270" cy="174187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10E5A39-B4BA-B41E-E454-172956B7FFFF}"/>
                </a:ext>
              </a:extLst>
            </p:cNvPr>
            <p:cNvSpPr/>
            <p:nvPr/>
          </p:nvSpPr>
          <p:spPr>
            <a:xfrm>
              <a:off x="2286000" y="7890218"/>
              <a:ext cx="13639800" cy="174187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72509DB-E949-9905-581F-A908DBB6C9B1}"/>
                </a:ext>
              </a:extLst>
            </p:cNvPr>
            <p:cNvGrpSpPr/>
            <p:nvPr/>
          </p:nvGrpSpPr>
          <p:grpSpPr>
            <a:xfrm>
              <a:off x="914400" y="7890218"/>
              <a:ext cx="16248270" cy="1741879"/>
              <a:chOff x="1552769" y="7658100"/>
              <a:chExt cx="15063106" cy="1600200"/>
            </a:xfrm>
          </p:grpSpPr>
          <p:sp>
            <p:nvSpPr>
              <p:cNvPr id="7" name="화살표: 갈매기형 수장 6">
                <a:extLst>
                  <a:ext uri="{FF2B5EF4-FFF2-40B4-BE49-F238E27FC236}">
                    <a16:creationId xmlns:a16="http://schemas.microsoft.com/office/drawing/2014/main" id="{975C1C58-CACC-AE7A-1B96-12195AB32CC3}"/>
                  </a:ext>
                </a:extLst>
              </p:cNvPr>
              <p:cNvSpPr/>
              <p:nvPr/>
            </p:nvSpPr>
            <p:spPr>
              <a:xfrm>
                <a:off x="1552769" y="7658100"/>
                <a:ext cx="3048000" cy="1600200"/>
              </a:xfrm>
              <a:prstGeom prst="chevron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200" b="1" dirty="0">
                    <a:solidFill>
                      <a:schemeClr val="tx1"/>
                    </a:solidFill>
                  </a:rPr>
                  <a:t>데이터</a:t>
                </a:r>
              </a:p>
            </p:txBody>
          </p:sp>
          <p:sp>
            <p:nvSpPr>
              <p:cNvPr id="10" name="화살표: 갈매기형 수장 9">
                <a:extLst>
                  <a:ext uri="{FF2B5EF4-FFF2-40B4-BE49-F238E27FC236}">
                    <a16:creationId xmlns:a16="http://schemas.microsoft.com/office/drawing/2014/main" id="{D0F289AE-4074-977C-7A1E-3C2CF968BEAE}"/>
                  </a:ext>
                </a:extLst>
              </p:cNvPr>
              <p:cNvSpPr/>
              <p:nvPr/>
            </p:nvSpPr>
            <p:spPr>
              <a:xfrm>
                <a:off x="4569472" y="7658100"/>
                <a:ext cx="3048000" cy="1600200"/>
              </a:xfrm>
              <a:prstGeom prst="chevr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200" b="1" dirty="0">
                    <a:solidFill>
                      <a:schemeClr val="tx1"/>
                    </a:solidFill>
                  </a:rPr>
                  <a:t>설계</a:t>
                </a:r>
              </a:p>
            </p:txBody>
          </p:sp>
          <p:sp>
            <p:nvSpPr>
              <p:cNvPr id="11" name="화살표: 갈매기형 수장 10">
                <a:extLst>
                  <a:ext uri="{FF2B5EF4-FFF2-40B4-BE49-F238E27FC236}">
                    <a16:creationId xmlns:a16="http://schemas.microsoft.com/office/drawing/2014/main" id="{C4B01D4F-C099-1668-2250-16330BCBE5FC}"/>
                  </a:ext>
                </a:extLst>
              </p:cNvPr>
              <p:cNvSpPr/>
              <p:nvPr/>
            </p:nvSpPr>
            <p:spPr>
              <a:xfrm>
                <a:off x="7622564" y="7658100"/>
                <a:ext cx="3048000" cy="1600200"/>
              </a:xfrm>
              <a:prstGeom prst="chevr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200" b="1" dirty="0">
                    <a:solidFill>
                      <a:schemeClr val="tx1"/>
                    </a:solidFill>
                  </a:rPr>
                  <a:t>구현</a:t>
                </a:r>
              </a:p>
            </p:txBody>
          </p:sp>
          <p:sp>
            <p:nvSpPr>
              <p:cNvPr id="12" name="화살표: 갈매기형 수장 11">
                <a:extLst>
                  <a:ext uri="{FF2B5EF4-FFF2-40B4-BE49-F238E27FC236}">
                    <a16:creationId xmlns:a16="http://schemas.microsoft.com/office/drawing/2014/main" id="{7FC9A453-A7B9-223E-C3F5-137D0E36E3E4}"/>
                  </a:ext>
                </a:extLst>
              </p:cNvPr>
              <p:cNvSpPr/>
              <p:nvPr/>
            </p:nvSpPr>
            <p:spPr>
              <a:xfrm>
                <a:off x="10596075" y="7658100"/>
                <a:ext cx="3048000" cy="1600200"/>
              </a:xfrm>
              <a:prstGeom prst="chevron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200" b="1" dirty="0">
                    <a:solidFill>
                      <a:schemeClr val="tx1"/>
                    </a:solidFill>
                  </a:rPr>
                  <a:t>테스트</a:t>
                </a:r>
              </a:p>
            </p:txBody>
          </p:sp>
          <p:sp>
            <p:nvSpPr>
              <p:cNvPr id="13" name="화살표: 갈매기형 수장 12">
                <a:extLst>
                  <a:ext uri="{FF2B5EF4-FFF2-40B4-BE49-F238E27FC236}">
                    <a16:creationId xmlns:a16="http://schemas.microsoft.com/office/drawing/2014/main" id="{9FECB9B0-4C08-1438-E35E-88CA48B905CE}"/>
                  </a:ext>
                </a:extLst>
              </p:cNvPr>
              <p:cNvSpPr/>
              <p:nvPr/>
            </p:nvSpPr>
            <p:spPr>
              <a:xfrm>
                <a:off x="13567875" y="7658100"/>
                <a:ext cx="3048000" cy="1600200"/>
              </a:xfrm>
              <a:prstGeom prst="chevron">
                <a:avLst/>
              </a:prstGeom>
              <a:solidFill>
                <a:schemeClr val="accent3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200" b="1" dirty="0">
                    <a:solidFill>
                      <a:schemeClr val="tx1"/>
                    </a:solidFill>
                  </a:rPr>
                  <a:t>발표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9140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264</Words>
  <Application>Microsoft Office PowerPoint</Application>
  <PresentationFormat>사용자 지정</PresentationFormat>
  <Paragraphs>77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9" baseType="lpstr">
      <vt:lpstr>S-Core Dream 3 Light</vt:lpstr>
      <vt:lpstr>S-Core Dream 4 Regular</vt:lpstr>
      <vt:lpstr>S-Core Dream 6 Bold</vt:lpstr>
      <vt:lpstr>S-Core Dream 9 Black</vt:lpstr>
      <vt:lpstr>Söhne</vt:lpstr>
      <vt:lpstr>나눔고딕</vt:lpstr>
      <vt:lpstr>맑은 고딕</vt:lpstr>
      <vt:lpstr>Abadi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이재윤</cp:lastModifiedBy>
  <cp:revision>33</cp:revision>
  <dcterms:created xsi:type="dcterms:W3CDTF">2023-11-07T09:17:59Z</dcterms:created>
  <dcterms:modified xsi:type="dcterms:W3CDTF">2023-11-13T14:36:04Z</dcterms:modified>
</cp:coreProperties>
</file>